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87" r:id="rId9"/>
    <p:sldId id="274" r:id="rId10"/>
    <p:sldId id="289" r:id="rId11"/>
    <p:sldId id="288" r:id="rId12"/>
    <p:sldId id="290" r:id="rId13"/>
    <p:sldId id="278" r:id="rId14"/>
  </p:sldIdLst>
  <p:sldSz cx="9144000" cy="5143500" type="screen16x9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Algerian" pitchFamily="82" charset="0"/>
      <p:regular r:id="rId20"/>
    </p:embeddedFont>
    <p:embeddedFont>
      <p:font typeface="Open Sans Semibold" pitchFamily="34" charset="0"/>
      <p:bold r:id="rId21"/>
    </p:embeddedFont>
    <p:embeddedFont>
      <p:font typeface="Raleway Thin" charset="0"/>
      <p:regular r:id="rId22"/>
      <p:bold r:id="rId23"/>
      <p:italic r:id="rId24"/>
      <p:boldItalic r:id="rId25"/>
    </p:embeddedFont>
    <p:embeddedFont>
      <p:font typeface="Arial Black" pitchFamily="34" charset="0"/>
      <p:bold r:id="rId26"/>
    </p:embeddedFont>
    <p:embeddedFont>
      <p:font typeface="Barlow" charset="0"/>
      <p:regular r:id="rId27"/>
      <p:bold r:id="rId28"/>
      <p:italic r:id="rId29"/>
      <p:boldItalic r:id="rId30"/>
    </p:embeddedFont>
    <p:embeddedFont>
      <p:font typeface="Barlow Light" charset="0"/>
      <p:regular r:id="rId31"/>
      <p:bold r:id="rId32"/>
      <p:italic r:id="rId33"/>
      <p:boldItalic r:id="rId34"/>
    </p:embeddedFont>
    <p:embeddedFont>
      <p:font typeface="Raleway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2A818BA3-894F-4B10-8197-D17BDFBBDB65}">
  <a:tblStyle styleId="{2A818BA3-894F-4B10-8197-D17BDFBBDB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098" y="-3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85800" y="2419350"/>
            <a:ext cx="4648200" cy="19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latin typeface="Algerian" pitchFamily="82" charset="0"/>
                <a:ea typeface="Open Sans Semibold" pitchFamily="34" charset="0"/>
                <a:cs typeface="Open Sans Semibold" pitchFamily="34" charset="0"/>
              </a:rPr>
              <a:t>IBM DATA SCIENCE CAPSTONE </a:t>
            </a:r>
            <a:r>
              <a:rPr lang="en" sz="3600" b="1" dirty="0" smtClean="0">
                <a:latin typeface="Algerian" pitchFamily="82" charset="0"/>
                <a:ea typeface="Open Sans Semibold" pitchFamily="34" charset="0"/>
                <a:cs typeface="Open Sans Semibold" pitchFamily="34" charset="0"/>
              </a:rPr>
              <a:t>PROJECT</a:t>
            </a:r>
            <a:r>
              <a:rPr lang="en" sz="3200" dirty="0" smtClean="0">
                <a:latin typeface="Arial Black" pitchFamily="34" charset="0"/>
              </a:rPr>
              <a:t/>
            </a:r>
            <a:br>
              <a:rPr lang="en" sz="3200" dirty="0" smtClean="0">
                <a:latin typeface="Arial Black" pitchFamily="34" charset="0"/>
              </a:rPr>
            </a:br>
            <a:r>
              <a:rPr lang="en" sz="3200" dirty="0" smtClean="0">
                <a:latin typeface="Arial Black" pitchFamily="34" charset="0"/>
              </a:rPr>
              <a:t>	</a:t>
            </a:r>
            <a:r>
              <a:rPr lang="en" sz="3200" dirty="0" smtClean="0">
                <a:latin typeface="Arial Black" pitchFamily="34" charset="0"/>
              </a:rPr>
              <a:t>		</a:t>
            </a:r>
            <a:br>
              <a:rPr lang="en" sz="3200" dirty="0" smtClean="0">
                <a:latin typeface="Arial Black" pitchFamily="34" charset="0"/>
              </a:rPr>
            </a:br>
            <a:r>
              <a:rPr lang="en" sz="3600" b="1" dirty="0" smtClean="0"/>
              <a:t>	</a:t>
            </a:r>
            <a:r>
              <a:rPr lang="en" sz="3600" b="1" dirty="0" smtClean="0"/>
              <a:t>		</a:t>
            </a:r>
            <a:endParaRPr sz="1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85750"/>
            <a:ext cx="8077200" cy="990600"/>
          </a:xfrm>
        </p:spPr>
        <p:txBody>
          <a:bodyPr/>
          <a:lstStyle/>
          <a:p>
            <a:r>
              <a:rPr lang="en-US" sz="4400" b="1" dirty="0" smtClean="0"/>
              <a:t>Map of Chicago showing Indian restaurants.</a:t>
            </a:r>
            <a:endParaRPr lang="en-US" sz="4400" b="1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/>
          <a:srcRect l="12500" t="8519" r="13333" b="5556"/>
          <a:stretch>
            <a:fillRect/>
          </a:stretch>
        </p:blipFill>
        <p:spPr bwMode="auto">
          <a:xfrm>
            <a:off x="1066800" y="1428750"/>
            <a:ext cx="7162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 l="8799" t="8558" r="10754" b="6145"/>
          <a:stretch>
            <a:fillRect/>
          </a:stretch>
        </p:blipFill>
        <p:spPr bwMode="auto">
          <a:xfrm>
            <a:off x="1066800" y="1428750"/>
            <a:ext cx="7162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85750"/>
            <a:ext cx="8077200" cy="990600"/>
          </a:xfrm>
        </p:spPr>
        <p:txBody>
          <a:bodyPr/>
          <a:lstStyle/>
          <a:p>
            <a:r>
              <a:rPr lang="en-US" sz="4400" b="1" dirty="0" smtClean="0"/>
              <a:t>Map of Los Angeles showing Indian restaurants.</a:t>
            </a:r>
            <a:endParaRPr lang="en-US" sz="4400" b="1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 l="11765" t="9294" r="12745" b="5452"/>
          <a:stretch>
            <a:fillRect/>
          </a:stretch>
        </p:blipFill>
        <p:spPr bwMode="auto">
          <a:xfrm>
            <a:off x="1066800" y="1428750"/>
            <a:ext cx="754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742951"/>
            <a:ext cx="4676700" cy="106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Conclusions</a:t>
            </a:r>
            <a:endParaRPr b="1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762000" y="2114550"/>
            <a:ext cx="4495800" cy="28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There are a variety of Indian restaurants in the major cities of USA i.e. New York, Chicago &amp; Los Angeles and one can easily find these and choose a particular restaurant according </a:t>
            </a:r>
            <a:r>
              <a:rPr lang="en-US" sz="2400" b="1" smtClean="0"/>
              <a:t>to </a:t>
            </a:r>
            <a:r>
              <a:rPr lang="en-US" sz="2400" b="1" smtClean="0"/>
              <a:t>ou</a:t>
            </a:r>
            <a:r>
              <a:rPr lang="en-US" sz="2400" b="1" smtClean="0"/>
              <a:t>r </a:t>
            </a:r>
            <a:r>
              <a:rPr lang="en-US" sz="2400" b="1" dirty="0" smtClean="0"/>
              <a:t>need.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 </a:t>
            </a:r>
            <a:endParaRPr/>
          </a:p>
          <a:p>
            <a:pPr lvl="1">
              <a:buChar char="▸"/>
            </a:pPr>
            <a:r>
              <a:rPr lang="en" dirty="0" smtClean="0"/>
              <a:t>@parneetcor</a:t>
            </a:r>
          </a:p>
          <a:p>
            <a:pPr lvl="1">
              <a:buNone/>
            </a:pPr>
            <a:endParaRPr/>
          </a:p>
          <a:p>
            <a:pPr lvl="1">
              <a:spcBef>
                <a:spcPts val="0"/>
              </a:spcBef>
              <a:buChar char="▸"/>
            </a:pPr>
            <a:r>
              <a:rPr lang="en" dirty="0" smtClean="0"/>
              <a:t>parneetpk@gmail.com</a:t>
            </a:r>
            <a:endParaRPr/>
          </a:p>
        </p:txBody>
      </p:sp>
      <p:sp>
        <p:nvSpPr>
          <p:cNvPr id="17410" name="AutoShape 2" descr="Twitter - Free social media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2" name="AutoShape 4" descr="Twitter - Free social media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4" name="AutoShape 6" descr="Twitter - Free social media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6" name="AutoShape 8" descr="Twitter - Free social media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8" name="AutoShape 10" descr="Twitter - Free social media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20" name="Picture 12" descr="Commercial Signage and Display | Meridian Trade Show Solu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257550"/>
            <a:ext cx="457201" cy="381000"/>
          </a:xfrm>
          <a:prstGeom prst="rect">
            <a:avLst/>
          </a:prstGeom>
          <a:noFill/>
        </p:spPr>
      </p:pic>
      <p:pic>
        <p:nvPicPr>
          <p:cNvPr id="158" name="Picture 14" descr="Contact, email, gmail, inbox, mail, send, send email icon"/>
          <p:cNvPicPr>
            <a:picLocks noChangeAspect="1" noChangeArrowheads="1"/>
          </p:cNvPicPr>
          <p:nvPr/>
        </p:nvPicPr>
        <p:blipFill>
          <a:blip r:embed="rId4"/>
          <a:srcRect t="10000" b="10000"/>
          <a:stretch>
            <a:fillRect/>
          </a:stretch>
        </p:blipFill>
        <p:spPr bwMode="auto">
          <a:xfrm>
            <a:off x="1143000" y="3943350"/>
            <a:ext cx="304800" cy="30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8"/>
            <a:ext cx="5715000" cy="22270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</a:t>
            </a:r>
            <a:r>
              <a:rPr lang="en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Parneet Kaur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 am </a:t>
            </a:r>
            <a:r>
              <a:rPr lang="en" dirty="0" smtClean="0"/>
              <a:t>here to discuss my Data Science Capstone project. </a:t>
            </a:r>
            <a:r>
              <a:rPr lang="en-US" dirty="0" smtClean="0"/>
              <a:t>T</a:t>
            </a:r>
            <a:r>
              <a:rPr lang="en" dirty="0" smtClean="0"/>
              <a:t>his presentation is a part of my IBM professional </a:t>
            </a:r>
            <a:r>
              <a:rPr lang="en" dirty="0" smtClean="0"/>
              <a:t>certification</a:t>
            </a:r>
            <a:r>
              <a:rPr lang="en" dirty="0" smtClean="0"/>
              <a:t> </a:t>
            </a:r>
            <a:r>
              <a:rPr lang="en" dirty="0" smtClean="0"/>
              <a:t>course from IBM and Coursera.</a:t>
            </a:r>
            <a:endParaRPr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grpSp>
        <p:nvGrpSpPr>
          <p:cNvPr id="383" name="Google Shape;383;p14"/>
          <p:cNvGrpSpPr/>
          <p:nvPr/>
        </p:nvGrpSpPr>
        <p:grpSpPr>
          <a:xfrm>
            <a:off x="7086600" y="1200151"/>
            <a:ext cx="1278698" cy="3436610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742951"/>
            <a:ext cx="4676700" cy="106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Business Problem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914400" y="2114550"/>
            <a:ext cx="4572000" cy="28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Let’s suppose if I am living in US, I want </a:t>
            </a:r>
            <a:r>
              <a:rPr lang="en-US" sz="2400" b="1" dirty="0" smtClean="0"/>
              <a:t>to go to good Indian </a:t>
            </a:r>
            <a:r>
              <a:rPr lang="en-US" sz="2400" b="1" dirty="0" smtClean="0"/>
              <a:t>restaurants in the major cities to hang out with my </a:t>
            </a:r>
            <a:r>
              <a:rPr lang="en-US" sz="2400" b="1" dirty="0" smtClean="0"/>
              <a:t>family near me. Of course, I’ll search  it on maps. So, let’s analyze this further that how maps are created !</a:t>
            </a:r>
            <a:endParaRPr sz="2400" b="1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“</a:t>
            </a: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We </a:t>
            </a: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cannot solve problems with the same thinking we used when we created them.”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-Albert Einstein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59055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/>
              <a:t>How to solve our Business problem then?</a:t>
            </a:r>
            <a:endParaRPr sz="3600" b="1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2800" dirty="0" smtClean="0"/>
              <a:t>Understand the problem</a:t>
            </a:r>
            <a:endParaRPr sz="2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sz="2800" dirty="0" smtClean="0"/>
              <a:t>Methods we require to solve it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sz="2800" dirty="0" smtClean="0"/>
              <a:t>Approaches we should take </a:t>
            </a:r>
            <a:endParaRPr sz="2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 smtClean="0"/>
              <a:t> </a:t>
            </a:r>
            <a:endParaRPr sz="280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1"/>
                </a:solidFill>
              </a:rPr>
              <a:t>Data Analysis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The solution to our Business Problem.</a:t>
            </a:r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43010" name="Picture 2" descr="The Business Analysis Process: 8 Steps to Being an Effective ..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59055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/>
              <a:t>I have used Python 3.7 in Jupyter Notebook.</a:t>
            </a:r>
            <a:endParaRPr sz="3600" b="1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sz="2800" dirty="0" smtClean="0"/>
              <a:t>Used Foursquare API for locations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sz="2800" dirty="0" smtClean="0"/>
              <a:t>Folium library to plot maps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sz="2800" dirty="0" smtClean="0"/>
              <a:t>Geocoders to locate the coordinates and find our places</a:t>
            </a:r>
            <a:endParaRPr sz="280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grpSp>
        <p:nvGrpSpPr>
          <p:cNvPr id="2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7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85750"/>
            <a:ext cx="8077200" cy="990600"/>
          </a:xfrm>
        </p:spPr>
        <p:txBody>
          <a:bodyPr/>
          <a:lstStyle/>
          <a:p>
            <a:r>
              <a:rPr lang="en-US" sz="4400" b="1" dirty="0" smtClean="0"/>
              <a:t>Map of New York showing Indian restaurants.</a:t>
            </a:r>
            <a:endParaRPr lang="en-US" sz="4400" b="1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/>
          <a:srcRect l="12500" t="8519" r="13333" b="5556"/>
          <a:stretch>
            <a:fillRect/>
          </a:stretch>
        </p:blipFill>
        <p:spPr bwMode="auto">
          <a:xfrm>
            <a:off x="1066800" y="1428750"/>
            <a:ext cx="7162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285</Words>
  <PresentationFormat>On-screen Show (16:9)</PresentationFormat>
  <Paragraphs>40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Algerian</vt:lpstr>
      <vt:lpstr>Open Sans Semibold</vt:lpstr>
      <vt:lpstr>Raleway Thin</vt:lpstr>
      <vt:lpstr>Arial Black</vt:lpstr>
      <vt:lpstr>Barlow</vt:lpstr>
      <vt:lpstr>Barlow Light</vt:lpstr>
      <vt:lpstr>Raleway</vt:lpstr>
      <vt:lpstr>Gaoler template</vt:lpstr>
      <vt:lpstr>IBM DATA SCIENCE CAPSTONE PROJECT        </vt:lpstr>
      <vt:lpstr>HELLO!</vt:lpstr>
      <vt:lpstr>Business Problem</vt:lpstr>
      <vt:lpstr>Slide 4</vt:lpstr>
      <vt:lpstr>How to solve our Business problem then?</vt:lpstr>
      <vt:lpstr>Data Analysis</vt:lpstr>
      <vt:lpstr>A picture is worth a thousand words</vt:lpstr>
      <vt:lpstr>I have used Python 3.7 in Jupyter Notebook.</vt:lpstr>
      <vt:lpstr>Map of New York showing Indian restaurants.</vt:lpstr>
      <vt:lpstr>Map of Chicago showing Indian restaurants.</vt:lpstr>
      <vt:lpstr>Map of Los Angeles showing Indian restaurants.</vt:lpstr>
      <vt:lpstr>Conclusions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</dc:title>
  <dc:creator>Parneet Kaur</dc:creator>
  <cp:lastModifiedBy>Hp</cp:lastModifiedBy>
  <cp:revision>15</cp:revision>
  <dcterms:modified xsi:type="dcterms:W3CDTF">2020-08-22T16:34:11Z</dcterms:modified>
</cp:coreProperties>
</file>